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9" r:id="rId2"/>
    <p:sldId id="282" r:id="rId3"/>
    <p:sldId id="303" r:id="rId4"/>
    <p:sldId id="341" r:id="rId5"/>
    <p:sldId id="342" r:id="rId6"/>
    <p:sldId id="343" r:id="rId7"/>
    <p:sldId id="344" r:id="rId8"/>
    <p:sldId id="333" r:id="rId9"/>
    <p:sldId id="334" r:id="rId10"/>
    <p:sldId id="330" r:id="rId11"/>
    <p:sldId id="329" r:id="rId12"/>
    <p:sldId id="331" r:id="rId13"/>
    <p:sldId id="332" r:id="rId14"/>
    <p:sldId id="338" r:id="rId15"/>
    <p:sldId id="339" r:id="rId16"/>
    <p:sldId id="340" r:id="rId17"/>
    <p:sldId id="335" r:id="rId18"/>
    <p:sldId id="336" r:id="rId19"/>
    <p:sldId id="337" r:id="rId20"/>
    <p:sldId id="316" r:id="rId21"/>
    <p:sldId id="346" r:id="rId22"/>
    <p:sldId id="317" r:id="rId23"/>
    <p:sldId id="318" r:id="rId24"/>
    <p:sldId id="319" r:id="rId25"/>
    <p:sldId id="320" r:id="rId26"/>
    <p:sldId id="350" r:id="rId27"/>
    <p:sldId id="321" r:id="rId28"/>
    <p:sldId id="323" r:id="rId29"/>
    <p:sldId id="324" r:id="rId30"/>
    <p:sldId id="322" r:id="rId31"/>
    <p:sldId id="345" r:id="rId32"/>
    <p:sldId id="328" r:id="rId33"/>
    <p:sldId id="315" r:id="rId34"/>
    <p:sldId id="32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69" d="100"/>
          <a:sy n="69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DA42BA-D825-44D5-A607-B82157A97CFF}" type="datetimeFigureOut">
              <a:rPr lang="fa-IR" smtClean="0"/>
              <a:pPr/>
              <a:t>25/09/1438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781F06-40D5-459C-A485-9B8570DB935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243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Tm="3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333B7-8CF1-4F07-965A-0E137AC359C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E93733-58BC-4280-9641-38A9829D6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5000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1984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7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11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7534"/>
      </p:ext>
    </p:extLst>
  </p:cSld>
  <p:clrMapOvr>
    <a:masterClrMapping/>
  </p:clrMapOvr>
  <p:transition spd="slow" advTm="3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07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64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7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22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0886"/>
            <a:ext cx="10515600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7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-457200"/>
            <a:ext cx="11201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53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203200"/>
            <a:ext cx="1112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8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04840"/>
            <a:ext cx="5029200" cy="45101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کارگاه مولفه های اجتماعی موثر بر سلامت </a:t>
            </a:r>
            <a:endParaRPr lang="en-US" sz="6600" b="1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13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75856" y="914439"/>
            <a:ext cx="2880320" cy="1008112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92880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64402"/>
            <a:ext cx="8291264" cy="50428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600" dirty="0" smtClean="0">
                <a:solidFill>
                  <a:srgbClr val="0070C0"/>
                </a:solidFill>
                <a:cs typeface="B Titr" pitchFamily="2" charset="-78"/>
              </a:rPr>
              <a:t>سلامت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</a:p>
          <a:p>
            <a:pPr algn="just" rtl="1">
              <a:buClr>
                <a:srgbClr val="FF0000"/>
              </a:buClr>
              <a:buSzPct val="95000"/>
              <a:buFont typeface="Wingdings" pitchFamily="2" charset="2"/>
              <a:buChar char="Ø"/>
            </a:pPr>
            <a:endParaRPr lang="fa-IR" sz="2800" dirty="0" smtClean="0">
              <a:cs typeface="B Mitra" pitchFamily="2" charset="-78"/>
            </a:endParaRPr>
          </a:p>
          <a:p>
            <a:pPr algn="just" rtl="1"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fa-IR" sz="2800" dirty="0" smtClean="0">
                <a:cs typeface="B Mitra" pitchFamily="2" charset="-78"/>
              </a:rPr>
              <a:t> از </a:t>
            </a:r>
            <a:r>
              <a:rPr lang="fa-IR" sz="2800" dirty="0" smtClean="0">
                <a:solidFill>
                  <a:srgbClr val="FF0000"/>
                </a:solidFill>
                <a:cs typeface="B Mitra" pitchFamily="2" charset="-78"/>
              </a:rPr>
              <a:t>حقوق اصلی و تبعیض ناپذیر </a:t>
            </a:r>
            <a:r>
              <a:rPr lang="fa-IR" sz="2800" dirty="0" smtClean="0">
                <a:cs typeface="B Mitra" pitchFamily="2" charset="-78"/>
              </a:rPr>
              <a:t>هر انسانی</a:t>
            </a:r>
          </a:p>
          <a:p>
            <a:pPr algn="just" rtl="1"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fa-IR" sz="2800" dirty="0" smtClean="0">
                <a:cs typeface="B Mitra" pitchFamily="2" charset="-78"/>
              </a:rPr>
              <a:t> مقوله </a:t>
            </a:r>
            <a:r>
              <a:rPr lang="fa-IR" sz="2800" dirty="0">
                <a:cs typeface="B Mitra" pitchFamily="2" charset="-78"/>
              </a:rPr>
              <a:t>ای است که نقش آن در ارتقاي شاخص های توسعه انسانی نیز انکار ناپذیر </a:t>
            </a:r>
            <a:endParaRPr lang="fa-IR" sz="2800" dirty="0" smtClean="0">
              <a:cs typeface="B Mitra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Koodak" pitchFamily="2" charset="-78"/>
              </a:rPr>
              <a:t>مبارزه </a:t>
            </a:r>
            <a:r>
              <a:rPr lang="fa-IR" sz="2800" dirty="0">
                <a:cs typeface="B Koodak" pitchFamily="2" charset="-78"/>
              </a:rPr>
              <a:t>با عواملی که سلامت را تحت تاثیر قرار داده و نیز سبب وجود نابرابری هایی در سلامت می گردند در حقیقت از اولویتهای همه آحاد جامعه </a:t>
            </a:r>
            <a:endParaRPr lang="fa-IR" sz="2800" dirty="0" smtClean="0">
              <a:cs typeface="B Koodak" pitchFamily="2" charset="-78"/>
            </a:endParaRPr>
          </a:p>
          <a:p>
            <a:pPr algn="r" rtl="1">
              <a:buNone/>
            </a:pPr>
            <a:endParaRPr lang="fa-IR" sz="28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2462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215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27992"/>
          </a:xfrm>
        </p:spPr>
        <p:txBody>
          <a:bodyPr>
            <a:noAutofit/>
          </a:bodyPr>
          <a:lstStyle/>
          <a:p>
            <a:pPr algn="just" rtl="1">
              <a:buSzPct val="105000"/>
              <a:buBlip>
                <a:blip r:embed="rId2"/>
              </a:buBlip>
            </a:pPr>
            <a:r>
              <a:rPr lang="fa-IR" sz="2800" dirty="0" smtClean="0">
                <a:cs typeface="B Mitra" pitchFamily="2" charset="-78"/>
              </a:rPr>
              <a:t> در </a:t>
            </a:r>
            <a:r>
              <a:rPr lang="fa-IR" sz="2800" dirty="0">
                <a:cs typeface="B Mitra" pitchFamily="2" charset="-78"/>
              </a:rPr>
              <a:t>دنیای امروز دیدگاه های سلامت چشم اندازی وسیع تر پیدا کرده </a:t>
            </a:r>
            <a:endParaRPr lang="fa-IR" sz="2800" dirty="0" smtClean="0">
              <a:cs typeface="B Mitra" pitchFamily="2" charset="-78"/>
            </a:endParaRPr>
          </a:p>
          <a:p>
            <a:pPr algn="just" rtl="1">
              <a:buSzPct val="105000"/>
              <a:buBlip>
                <a:blip r:embed="rId2"/>
              </a:buBlip>
            </a:pPr>
            <a:r>
              <a:rPr lang="fa-IR" sz="2800" dirty="0" smtClean="0">
                <a:cs typeface="B Mitra" pitchFamily="2" charset="-78"/>
              </a:rPr>
              <a:t> به </a:t>
            </a:r>
            <a:r>
              <a:rPr lang="fa-IR" sz="2800" dirty="0">
                <a:cs typeface="B Mitra" pitchFamily="2" charset="-78"/>
              </a:rPr>
              <a:t>عوامل تعیین کننده غیر طبی سلامت توجه ویژه ای </a:t>
            </a:r>
          </a:p>
          <a:p>
            <a:pPr algn="just" rtl="1">
              <a:buSzPct val="105000"/>
              <a:buBlip>
                <a:blip r:embed="rId2"/>
              </a:buBlip>
            </a:pPr>
            <a:r>
              <a:rPr lang="fa-IR" sz="2800" dirty="0" smtClean="0">
                <a:cs typeface="B Mitra" pitchFamily="2" charset="-78"/>
              </a:rPr>
              <a:t> مراقبت </a:t>
            </a:r>
            <a:r>
              <a:rPr lang="fa-IR" sz="2800" dirty="0">
                <a:cs typeface="B Mitra" pitchFamily="2" charset="-78"/>
              </a:rPr>
              <a:t>های پزشکی می توانند باعث طول عمر و یا بهبودی از یک بیماری جدی شوند ولی آن چیزی که برای سلامت جمعیت مهم است، شرایط اجتماعی- اقتصادی است که باعث می شود مردم بیمار شوند و یا نیاز به مراقبت پزشکی داشته باشند</a:t>
            </a:r>
          </a:p>
          <a:p>
            <a:pPr algn="just" rtl="1">
              <a:buSzPct val="105000"/>
              <a:buBlip>
                <a:blip r:embed="rId2"/>
              </a:buBlip>
            </a:pPr>
            <a:r>
              <a:rPr lang="fa-IR" sz="2800" dirty="0" smtClean="0">
                <a:cs typeface="B Mitra" pitchFamily="2" charset="-78"/>
              </a:rPr>
              <a:t> واژه </a:t>
            </a:r>
            <a:r>
              <a:rPr lang="fa-IR" sz="2800" dirty="0">
                <a:solidFill>
                  <a:srgbClr val="FF0000"/>
                </a:solidFill>
                <a:cs typeface="B Mitra" pitchFamily="2" charset="-78"/>
              </a:rPr>
              <a:t>مولفه های اجتماعی سلامت</a:t>
            </a:r>
            <a:r>
              <a:rPr lang="fa-IR" sz="2800" dirty="0">
                <a:cs typeface="B Mitra" pitchFamily="2" charset="-78"/>
              </a:rPr>
              <a:t>، از کوشش محققان برای شناسایی عوامل خاصی که بر تفاوت گروههای اجتماعی- اقتصادی و </a:t>
            </a:r>
            <a:r>
              <a:rPr lang="fa-IR" sz="2800" dirty="0" smtClean="0">
                <a:cs typeface="B Mitra" pitchFamily="2" charset="-78"/>
              </a:rPr>
              <a:t>تاثیر سطوح </a:t>
            </a:r>
            <a:r>
              <a:rPr lang="fa-IR" sz="2800" dirty="0">
                <a:cs typeface="B Mitra" pitchFamily="2" charset="-78"/>
              </a:rPr>
              <a:t>مختلف بر </a:t>
            </a:r>
            <a:r>
              <a:rPr lang="fa-IR" sz="2800" dirty="0" smtClean="0">
                <a:cs typeface="B Mitra" pitchFamily="2" charset="-78"/>
              </a:rPr>
              <a:t>سلامت افراد متمرکز</a:t>
            </a:r>
          </a:p>
          <a:p>
            <a:pPr algn="just" rtl="1">
              <a:buSzPct val="105000"/>
              <a:buBlip>
                <a:blip r:embed="rId2"/>
              </a:buBlip>
            </a:pPr>
            <a:r>
              <a:rPr lang="fa-IR" sz="2800" dirty="0" smtClean="0">
                <a:cs typeface="B Mitra" pitchFamily="2" charset="-78"/>
              </a:rPr>
              <a:t> واژه </a:t>
            </a:r>
            <a:r>
              <a:rPr lang="en-US" sz="2800" dirty="0" smtClean="0">
                <a:cs typeface="B Mitra" pitchFamily="2" charset="-78"/>
              </a:rPr>
              <a:t>SDH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en-US" sz="2800" dirty="0">
                <a:cs typeface="B Mitra" pitchFamily="2" charset="-78"/>
              </a:rPr>
              <a:t>Social Determinants of Health" </a:t>
            </a:r>
            <a:r>
              <a:rPr lang="fa-IR" sz="2800" dirty="0">
                <a:cs typeface="B Mitra" pitchFamily="2" charset="-78"/>
              </a:rPr>
              <a:t>"، اولین بار در سال 1996به کار رفت.</a:t>
            </a:r>
            <a:endParaRPr lang="en-US" sz="2800" dirty="0">
              <a:cs typeface="B Mitra" pitchFamily="2" charset="-78"/>
            </a:endParaRPr>
          </a:p>
          <a:p>
            <a:pPr>
              <a:buSzPct val="105000"/>
              <a:buBlip>
                <a:blip r:embed="rId2"/>
              </a:buBlip>
            </a:pPr>
            <a:endParaRPr lang="fa-IR" sz="2800" dirty="0"/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13" y="0"/>
            <a:ext cx="1857356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2910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83357"/>
            <a:ext cx="8684568" cy="4525963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buNone/>
            </a:pPr>
            <a:r>
              <a:rPr lang="fa-IR" sz="3600" dirty="0" smtClean="0">
                <a:cs typeface="B Mitra" pitchFamily="2" charset="-78"/>
              </a:rPr>
              <a:t>برزیل، کانادا، سوئد، شیلی، انگلستان ، سریلانکا، موزامبیک</a:t>
            </a:r>
          </a:p>
          <a:p>
            <a:pPr marL="109728" indent="0" algn="r" rtl="1">
              <a:buNone/>
            </a:pPr>
            <a:endParaRPr lang="fa-IR" sz="3600" dirty="0">
              <a:cs typeface="B Mitra" pitchFamily="2" charset="-78"/>
            </a:endParaRPr>
          </a:p>
          <a:p>
            <a:pPr marL="109728" indent="0" algn="r" rtl="1">
              <a:buNone/>
            </a:pPr>
            <a:r>
              <a:rPr lang="fa-IR" sz="3600" dirty="0" smtClean="0">
                <a:cs typeface="B Koodak" pitchFamily="2" charset="-78"/>
              </a:rPr>
              <a:t>سلامت یک کالای عمومی و از طریق مشارکت تمام بخش های اجتماعی امکان پذیر </a:t>
            </a:r>
          </a:p>
          <a:p>
            <a:pPr marL="109728" indent="0" algn="r" rtl="1">
              <a:buNone/>
            </a:pPr>
            <a:endParaRPr lang="fa-IR" sz="3600" dirty="0">
              <a:cs typeface="B Koodak" pitchFamily="2" charset="-78"/>
            </a:endParaRPr>
          </a:p>
          <a:p>
            <a:pPr algn="r" rtl="1"/>
            <a:r>
              <a:rPr lang="fa-IR" sz="3600" dirty="0" smtClean="0">
                <a:cs typeface="B Koodak" pitchFamily="2" charset="-78"/>
              </a:rPr>
              <a:t>در ایران از سال 1384   </a:t>
            </a:r>
            <a:r>
              <a:rPr lang="fa-IR" sz="3600" dirty="0">
                <a:cs typeface="B Mitra" panose="00000400000000000000" pitchFamily="2" charset="-78"/>
              </a:rPr>
              <a:t>ایران به عنوان </a:t>
            </a:r>
            <a:r>
              <a:rPr lang="fa-IR" sz="3600" dirty="0" smtClean="0">
                <a:cs typeface="B Mitra" panose="00000400000000000000" pitchFamily="2" charset="-78"/>
              </a:rPr>
              <a:t>کشور همکار </a:t>
            </a:r>
            <a:r>
              <a:rPr lang="fa-IR" sz="3600" dirty="0">
                <a:cs typeface="B Mitra" panose="00000400000000000000" pitchFamily="2" charset="-78"/>
              </a:rPr>
              <a:t>سازمان جهانی </a:t>
            </a:r>
            <a:r>
              <a:rPr lang="fa-IR" sz="3600" dirty="0" smtClean="0">
                <a:cs typeface="B Mitra" panose="00000400000000000000" pitchFamily="2" charset="-78"/>
              </a:rPr>
              <a:t>بهداشت در </a:t>
            </a:r>
            <a:r>
              <a:rPr lang="fa-IR" sz="3600" dirty="0">
                <a:cs typeface="B Mitra" panose="00000400000000000000" pitchFamily="2" charset="-78"/>
              </a:rPr>
              <a:t>زمینه رویکرد عوامل اجتماعی تعیین کننده سلامت و </a:t>
            </a:r>
            <a:r>
              <a:rPr lang="fa-IR" sz="3600" dirty="0" smtClean="0">
                <a:cs typeface="B Mitra" panose="00000400000000000000" pitchFamily="2" charset="-78"/>
              </a:rPr>
              <a:t>عدالت در سلامت شناخته</a:t>
            </a:r>
          </a:p>
          <a:p>
            <a:pPr marL="109728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برنامه </a:t>
            </a:r>
            <a:r>
              <a:rPr lang="fa-IR" sz="3600" dirty="0" smtClean="0">
                <a:cs typeface="B Mitra" panose="00000400000000000000" pitchFamily="2" charset="-78"/>
              </a:rPr>
              <a:t>پزشک خانواده </a:t>
            </a:r>
            <a:r>
              <a:rPr lang="fa-IR" sz="3600" dirty="0">
                <a:cs typeface="B Mitra" panose="00000400000000000000" pitchFamily="2" charset="-78"/>
              </a:rPr>
              <a:t>و نظام ارجاع </a:t>
            </a:r>
            <a:r>
              <a:rPr lang="fa-IR" sz="3600" dirty="0" smtClean="0">
                <a:cs typeface="B Mitra" panose="00000400000000000000" pitchFamily="2" charset="-78"/>
              </a:rPr>
              <a:t>با اهداف افزایش سطح </a:t>
            </a:r>
            <a:r>
              <a:rPr lang="fa-IR" sz="3600" dirty="0">
                <a:cs typeface="B Mitra" panose="00000400000000000000" pitchFamily="2" charset="-78"/>
              </a:rPr>
              <a:t>سلامت و توزیع عادلانه </a:t>
            </a:r>
            <a:r>
              <a:rPr lang="fa-IR" sz="3600" dirty="0" smtClean="0">
                <a:cs typeface="B Mitra" panose="00000400000000000000" pitchFamily="2" charset="-78"/>
              </a:rPr>
              <a:t>سلامت در </a:t>
            </a:r>
            <a:r>
              <a:rPr lang="fa-IR" sz="3600" dirty="0">
                <a:cs typeface="B Mitra" panose="00000400000000000000" pitchFamily="2" charset="-78"/>
              </a:rPr>
              <a:t>جامعه از مثال هاي بارز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itchFamily="2" charset="-78"/>
              </a:rPr>
              <a:t>مروری بر تجارب سایر کشورها 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7" y="0"/>
            <a:ext cx="1857356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7165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7" y="0"/>
            <a:ext cx="1857356" cy="192880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419872" y="2420888"/>
            <a:ext cx="2376264" cy="1368152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3563888" y="2708920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i="1" dirty="0" smtClean="0"/>
              <a:t>SDH</a:t>
            </a:r>
            <a:endParaRPr lang="fa-IR" sz="4800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692696"/>
            <a:ext cx="3672408" cy="1236106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4788024" y="692696"/>
            <a:ext cx="3672408" cy="120032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B Mitra" pitchFamily="2" charset="-78"/>
              </a:rPr>
              <a:t>هر مداخله ای که باعث توزیع عادلانه منابع شود </a:t>
            </a:r>
            <a:endParaRPr lang="fa-IR" sz="3600" dirty="0">
              <a:cs typeface="B Mitra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 rot="2351604">
            <a:off x="5809421" y="1965011"/>
            <a:ext cx="169052" cy="785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251520" y="3978061"/>
            <a:ext cx="3024336" cy="1584176"/>
          </a:xfrm>
          <a:prstGeom prst="round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67544" y="4293096"/>
            <a:ext cx="2592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معتبرترین مداخلات </a:t>
            </a:r>
            <a:r>
              <a:rPr lang="en-US" sz="2800" dirty="0" err="1" smtClean="0">
                <a:cs typeface="B Koodak" pitchFamily="2" charset="-78"/>
              </a:rPr>
              <a:t>Puplic</a:t>
            </a:r>
            <a:r>
              <a:rPr lang="en-US" sz="2800" dirty="0" smtClean="0">
                <a:cs typeface="B Koodak" pitchFamily="2" charset="-78"/>
              </a:rPr>
              <a:t> Health </a:t>
            </a:r>
            <a:endParaRPr lang="fa-IR" sz="2800" dirty="0">
              <a:cs typeface="B Koodak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 rot="19138767">
            <a:off x="3244589" y="4153109"/>
            <a:ext cx="1114384" cy="17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28989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587680" cy="4827992"/>
          </a:xfrm>
        </p:spPr>
        <p:txBody>
          <a:bodyPr>
            <a:noAutofit/>
          </a:bodyPr>
          <a:lstStyle/>
          <a:p>
            <a:pPr algn="r" rtl="1">
              <a:buSzPct val="122000"/>
              <a:buBlip>
                <a:blip r:embed="rId2"/>
              </a:buBlip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Early Child Development</a:t>
            </a:r>
            <a:r>
              <a:rPr lang="fa-IR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ECD</a:t>
            </a:r>
            <a:r>
              <a:rPr lang="fa-IR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</a:p>
          <a:p>
            <a:pPr marL="109728" indent="0" algn="r" rtl="1">
              <a:buSzPct val="106000"/>
              <a:buNone/>
            </a:pPr>
            <a:r>
              <a:rPr lang="fa-IR" sz="2800" dirty="0">
                <a:cs typeface="B Mitra" pitchFamily="2" charset="-78"/>
              </a:rPr>
              <a:t>فراهم نمودن فرصتهای عادلانه جهت پرورش و تکامل تمامی ظرفیت های دوران کودکی از زمان جنینی تا هشت سالگی 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تجربیات سال </a:t>
            </a:r>
            <a:r>
              <a:rPr lang="fa-IR" sz="2800" dirty="0">
                <a:cs typeface="B Mitra" pitchFamily="2" charset="-78"/>
              </a:rPr>
              <a:t>هاي ابتدایی کودکی و قبل از تولد زیر بناي مهم کل زندگی فرد </a:t>
            </a:r>
            <a:r>
              <a:rPr lang="fa-IR" sz="2800" dirty="0" smtClean="0">
                <a:cs typeface="B Mitra" pitchFamily="2" charset="-78"/>
              </a:rPr>
              <a:t>را شکل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شرایط نامناسب دوران بارداري از قبیل سوء تغذیه، </a:t>
            </a:r>
            <a:r>
              <a:rPr lang="fa-IR" sz="2800" dirty="0" smtClean="0">
                <a:cs typeface="B Mitra" pitchFamily="2" charset="-78"/>
              </a:rPr>
              <a:t>استعمال دخانیات</a:t>
            </a:r>
            <a:r>
              <a:rPr lang="fa-IR" sz="2800" dirty="0">
                <a:cs typeface="B Mitra" pitchFamily="2" charset="-78"/>
              </a:rPr>
              <a:t>، استفاده نادرست از </a:t>
            </a:r>
            <a:r>
              <a:rPr lang="fa-IR" sz="2800" dirty="0" smtClean="0">
                <a:cs typeface="B Mitra" pitchFamily="2" charset="-78"/>
              </a:rPr>
              <a:t>داروها، ورزش </a:t>
            </a:r>
            <a:r>
              <a:rPr lang="fa-IR" sz="2800" dirty="0">
                <a:cs typeface="B Mitra" pitchFamily="2" charset="-78"/>
              </a:rPr>
              <a:t>ناکافی، استرسو عدم مراقبتهاي قبل از زایمان همگی می توانند منجر به رشد نامطلوب جنین </a:t>
            </a:r>
            <a:r>
              <a:rPr lang="fa-IR" sz="2800" dirty="0" smtClean="0">
                <a:cs typeface="B Mitra" pitchFamily="2" charset="-78"/>
              </a:rPr>
              <a:t>خطري </a:t>
            </a:r>
            <a:r>
              <a:rPr lang="fa-IR" sz="2800" dirty="0">
                <a:cs typeface="B Mitra" pitchFamily="2" charset="-78"/>
              </a:rPr>
              <a:t>براي سلامت آتی فرد محسوب</a:t>
            </a:r>
            <a:endParaRPr lang="fa-IR" sz="2800" b="1" i="1" dirty="0" smtClean="0">
              <a:solidFill>
                <a:srgbClr val="002060"/>
              </a:solidFill>
              <a:latin typeface="Times New Roman" pitchFamily="18" charset="0"/>
              <a:cs typeface="B Mitra" pitchFamily="2" charset="-78"/>
            </a:endParaRPr>
          </a:p>
          <a:p>
            <a:pPr marL="109728" indent="0" algn="r" rtl="1">
              <a:buSzPct val="122000"/>
              <a:buNone/>
            </a:pPr>
            <a:endParaRPr lang="fa-IR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SzPct val="106000"/>
              <a:buNone/>
            </a:pPr>
            <a:endParaRPr lang="en-US" sz="2800" dirty="0">
              <a:cs typeface="B Mitra" pitchFamily="2" charset="-78"/>
            </a:endParaRPr>
          </a:p>
          <a:p>
            <a:pPr algn="r" rtl="1">
              <a:buSzPct val="106000"/>
              <a:buBlip>
                <a:blip r:embed="rId2"/>
              </a:buBlip>
            </a:pPr>
            <a:endParaRPr lang="fa-I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06000"/>
              <a:buBlip>
                <a:blip r:embed="rId2"/>
              </a:buBlip>
            </a:pPr>
            <a:endParaRPr lang="fa-I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800" dirty="0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مولفه های اجتماعی موثر بر سلامت </a:t>
            </a:r>
            <a:endParaRPr lang="fa-IR" sz="8800" dirty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7" y="0"/>
            <a:ext cx="1749351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7055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587680" cy="4827992"/>
          </a:xfrm>
        </p:spPr>
        <p:txBody>
          <a:bodyPr>
            <a:noAutofit/>
          </a:bodyPr>
          <a:lstStyle/>
          <a:p>
            <a:pPr algn="r" rtl="1">
              <a:buSzPct val="122000"/>
              <a:buBlip>
                <a:blip r:embed="rId2"/>
              </a:buBlip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fa-I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SzPct val="122000"/>
              <a:buNone/>
            </a:pPr>
            <a:r>
              <a:rPr lang="fa-IR" sz="3600" dirty="0" smtClean="0">
                <a:cs typeface="B Mitra" pitchFamily="2" charset="-78"/>
              </a:rPr>
              <a:t>کاهش نابرابری های سلامت از طریق بهبود وضعیت تحصیلات، سواد و آگاهی مردم </a:t>
            </a:r>
          </a:p>
          <a:p>
            <a:pPr algn="r" rtl="1">
              <a:buSzPct val="122000"/>
              <a:buBlip>
                <a:blip r:embed="rId2"/>
              </a:buBlip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 Literacy</a:t>
            </a:r>
            <a:r>
              <a:rPr lang="fa-I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SzPct val="122000"/>
              <a:buNone/>
            </a:pPr>
            <a:r>
              <a:rPr lang="fa-IR" sz="3600" dirty="0" smtClean="0">
                <a:cs typeface="B Mitra" pitchFamily="2" charset="-78"/>
              </a:rPr>
              <a:t>افزایش دانش و اطلاعات افراد در زمينه سلامت و مراقبت از خود  </a:t>
            </a:r>
          </a:p>
          <a:p>
            <a:pPr algn="r" rtl="1">
              <a:buSzPct val="122000"/>
              <a:buBlip>
                <a:blip r:embed="rId2"/>
              </a:buBlip>
            </a:pPr>
            <a:r>
              <a:rPr lang="fa-I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Housing</a:t>
            </a:r>
            <a:r>
              <a:rPr lang="fa-I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SzPct val="122000"/>
              <a:buNone/>
            </a:pPr>
            <a:r>
              <a:rPr lang="fa-IR" sz="3600" dirty="0" smtClean="0">
                <a:cs typeface="B Mitra" pitchFamily="2" charset="-78"/>
              </a:rPr>
              <a:t>تامین </a:t>
            </a:r>
            <a:r>
              <a:rPr lang="fa-IR" sz="3600" dirty="0">
                <a:cs typeface="B Mitra" pitchFamily="2" charset="-78"/>
              </a:rPr>
              <a:t>مسکن و محله مناسب برای سکونت آحاد جامعه خصوصا اقشار محروم</a:t>
            </a:r>
          </a:p>
          <a:p>
            <a:pPr algn="r" rtl="1">
              <a:buSzPct val="122000"/>
              <a:buBlip>
                <a:blip r:embed="rId2"/>
              </a:buBlip>
            </a:pPr>
            <a:endParaRPr lang="fa-IR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SzPct val="122000"/>
              <a:buNone/>
            </a:pPr>
            <a:endParaRPr lang="fa-IR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SzPct val="106000"/>
              <a:buNone/>
            </a:pPr>
            <a:endParaRPr lang="en-US" sz="3600" dirty="0">
              <a:cs typeface="B Mitra" pitchFamily="2" charset="-78"/>
            </a:endParaRPr>
          </a:p>
          <a:p>
            <a:pPr algn="r" rtl="1">
              <a:buSzPct val="106000"/>
              <a:buBlip>
                <a:blip r:embed="rId2"/>
              </a:buBlip>
            </a:pPr>
            <a:endParaRPr lang="fa-IR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SzPct val="106000"/>
              <a:buBlip>
                <a:blip r:embed="rId2"/>
              </a:buBlip>
            </a:pPr>
            <a:endParaRPr lang="fa-IR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800" dirty="0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مولفه های اجتماعی موثر بر سلامت </a:t>
            </a:r>
            <a:endParaRPr lang="fa-IR" sz="8800" dirty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7" y="0"/>
            <a:ext cx="1749351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1875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900000"/>
          </a:xfrm>
        </p:spPr>
        <p:txBody>
          <a:bodyPr>
            <a:normAutofit fontScale="92500" lnSpcReduction="10000"/>
          </a:bodyPr>
          <a:lstStyle/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Healthy Environments</a:t>
            </a:r>
            <a:r>
              <a:rPr lang="fa-IR" sz="3200" b="1" dirty="0" smtClean="0"/>
              <a:t>: </a:t>
            </a:r>
            <a:endParaRPr lang="fa-IR" b="1" dirty="0" smtClean="0"/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r>
              <a:rPr lang="fa-IR" dirty="0">
                <a:cs typeface="B Mitra" pitchFamily="2" charset="-78"/>
              </a:rPr>
              <a:t>تامین سلامت محیط زیست (آب، خاک و هوا) وکاهش و یا حذف آلاینده های مخاطره زای سلامت</a:t>
            </a: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Social Support</a:t>
            </a:r>
            <a:r>
              <a:rPr lang="fa-IR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fa-I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r>
              <a:rPr lang="fa-IR" sz="3200" dirty="0">
                <a:cs typeface="B Mitra" pitchFamily="2" charset="-78"/>
              </a:rPr>
              <a:t>بهبود سلامت اجتماعی از طریق بهبود سیستم حمایت اجتماعی</a:t>
            </a: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Income </a:t>
            </a: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r>
              <a:rPr lang="fa-IR" sz="3200" dirty="0">
                <a:cs typeface="B Mitra" pitchFamily="2" charset="-78"/>
              </a:rPr>
              <a:t>تلاش برای کاهش فقر و پیامدهای نابرابر سلامت منتج از فقر و درآمد ناکافی</a:t>
            </a: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r>
              <a:rPr lang="fa-I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Public Transportation</a:t>
            </a: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r>
              <a:rPr lang="fa-IR" sz="3200" dirty="0">
                <a:cs typeface="B Mitra" pitchFamily="2" charset="-78"/>
              </a:rPr>
              <a:t>بهبود وضعیت حمل ونقل عمومی و کاهش عوارض و پیامدهای ناعادلانه حوادث و بلایا بر سلامت</a:t>
            </a:r>
            <a:endParaRPr lang="en-US" sz="3200" dirty="0">
              <a:cs typeface="B Mitra" pitchFamily="2" charset="-78"/>
            </a:endParaRP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r>
              <a:rPr lang="fa-IR" sz="3200" b="1" dirty="0" smtClean="0"/>
              <a:t> </a:t>
            </a:r>
            <a:endParaRPr lang="fa-IR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endParaRPr lang="fa-IR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endParaRPr lang="fa-I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endParaRPr lang="fa-IR" dirty="0">
              <a:cs typeface="B Mitra" pitchFamily="2" charset="-78"/>
            </a:endParaRPr>
          </a:p>
          <a:p>
            <a:pPr marL="109728" indent="0" algn="r" rtl="1">
              <a:buClr>
                <a:srgbClr val="C00000"/>
              </a:buClr>
              <a:buSzPct val="122000"/>
              <a:buNone/>
            </a:pPr>
            <a:endParaRPr lang="fa-IR" dirty="0">
              <a:cs typeface="B Mitra" pitchFamily="2" charset="-78"/>
            </a:endParaRPr>
          </a:p>
          <a:p>
            <a:pPr algn="r" rtl="1">
              <a:buClr>
                <a:srgbClr val="C00000"/>
              </a:buClr>
              <a:buSzPct val="122000"/>
              <a:buBlip>
                <a:blip r:embed="rId2"/>
              </a:buBlip>
            </a:pPr>
            <a:endParaRPr lang="fa-I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49351" cy="1844824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800" dirty="0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مولفه های اجتماعی موثر بر سلامت </a:t>
            </a:r>
            <a:endParaRPr lang="fa-IR" sz="8800" dirty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036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SzPct val="122000"/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Healthy Nutrition</a:t>
            </a: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SzPct val="122000"/>
              <a:buNone/>
            </a:pPr>
            <a:r>
              <a:rPr lang="fa-IR" sz="3200" dirty="0">
                <a:cs typeface="B Mitra" pitchFamily="2" charset="-78"/>
              </a:rPr>
              <a:t>ارتقاء سطح امنیت غذا و تغذیه در کشور</a:t>
            </a:r>
          </a:p>
          <a:p>
            <a:pPr algn="r" rtl="1">
              <a:buSzPct val="122000"/>
              <a:buBlip>
                <a:blip r:embed="rId2"/>
              </a:buBlip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Healthy Lifestyle </a:t>
            </a:r>
            <a:endParaRPr lang="fa-I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SzPct val="122000"/>
              <a:buNone/>
            </a:pPr>
            <a:r>
              <a:rPr lang="fa-IR" sz="3200" dirty="0">
                <a:cs typeface="B Mitra" pitchFamily="2" charset="-78"/>
              </a:rPr>
              <a:t>مقابله با عوامل خطر سلامت مرتبط با شیوه زندگی</a:t>
            </a:r>
          </a:p>
          <a:p>
            <a:pPr algn="r" rtl="1">
              <a:buSzPct val="122000"/>
              <a:buBlip>
                <a:blip r:embed="rId2"/>
              </a:buBlip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Mental &amp; Spiritual Health </a:t>
            </a:r>
            <a:r>
              <a:rPr lang="fa-IR" sz="32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109728" indent="0" algn="r" rtl="1">
              <a:buSzPct val="122000"/>
              <a:buNone/>
            </a:pPr>
            <a:r>
              <a:rPr lang="fa-IR" dirty="0">
                <a:cs typeface="B Mitra" pitchFamily="2" charset="-78"/>
              </a:rPr>
              <a:t>ارتقاء عادلانه سلامت معنوی و روانی مردم  با مشارکت مردم و </a:t>
            </a:r>
            <a:r>
              <a:rPr lang="fa-IR" dirty="0" smtClean="0">
                <a:cs typeface="B Mitra" pitchFamily="2" charset="-78"/>
              </a:rPr>
              <a:t>حکومت</a:t>
            </a:r>
          </a:p>
          <a:p>
            <a:pPr algn="r" rtl="1">
              <a:buSzPct val="122000"/>
              <a:buBlip>
                <a:blip r:embed="rId2"/>
              </a:buBlip>
            </a:pPr>
            <a:r>
              <a:rPr lang="fa-I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Health Services</a:t>
            </a:r>
            <a:r>
              <a:rPr lang="fa-IR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 algn="r" rtl="1">
              <a:buSzPct val="122000"/>
              <a:buNone/>
            </a:pPr>
            <a:r>
              <a:rPr lang="fa-IR" dirty="0">
                <a:cs typeface="B Mitra" pitchFamily="2" charset="-78"/>
              </a:rPr>
              <a:t>ارتقا وضعیت عدالت در سلامت از طریق ارائه عادلانه خدمات </a:t>
            </a:r>
            <a:r>
              <a:rPr lang="fa-IR" dirty="0" smtClean="0">
                <a:cs typeface="B Mitra" pitchFamily="2" charset="-78"/>
              </a:rPr>
              <a:t>سلامت</a:t>
            </a:r>
          </a:p>
          <a:p>
            <a:pPr marL="109728" indent="0" algn="r" rtl="1">
              <a:buSzPct val="122000"/>
              <a:buNone/>
            </a:pPr>
            <a:endParaRPr lang="en-US" dirty="0">
              <a:cs typeface="B Mitra" pitchFamily="2" charset="-78"/>
            </a:endParaRPr>
          </a:p>
          <a:p>
            <a:pPr algn="r" rtl="1">
              <a:buSzPct val="122000"/>
              <a:buBlip>
                <a:blip r:embed="rId2"/>
              </a:buBlip>
            </a:pPr>
            <a:endParaRPr lang="fa-I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8800" dirty="0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مولفه های اجتماعی موثر بر سلامت </a:t>
            </a:r>
            <a:endParaRPr lang="fa-IR" sz="8800" dirty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" name="Picture 2" descr="le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49351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5941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8800" dirty="0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نتیجه گیری</a:t>
            </a:r>
            <a:endParaRPr lang="fa-IR" sz="8800" dirty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809328"/>
            <a:ext cx="8291834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توسعه پایدار برای انسان است و در عین حال انسان خود محور توسعه است و </a:t>
            </a:r>
            <a:r>
              <a:rPr lang="fa-IR" sz="2800" dirty="0" smtClean="0">
                <a:solidFill>
                  <a:srgbClr val="2602BE"/>
                </a:solidFill>
                <a:cs typeface="B Nazanin" pitchFamily="2" charset="-78"/>
              </a:rPr>
              <a:t>سلامت</a:t>
            </a:r>
            <a:r>
              <a:rPr lang="fa-IR" sz="2800" dirty="0" smtClean="0">
                <a:cs typeface="B Nazanin" pitchFamily="2" charset="-78"/>
              </a:rPr>
              <a:t> انسان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بیشترین تاثیر را در پیشرفت به سمت توسعه </a:t>
            </a:r>
            <a:r>
              <a:rPr lang="fa-IR" sz="2800" dirty="0" smtClean="0">
                <a:cs typeface="B Nazanin" pitchFamily="2" charset="-78"/>
              </a:rPr>
              <a:t>دارد.</a:t>
            </a:r>
          </a:p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وضعیت اجتماعی مردم در سلسله مراتب اجتماعی که بر پایه ثروت، تحصیلات، جنس، نژاد، شهر یا روستا نشینی و ... استوار است، </a:t>
            </a:r>
            <a:r>
              <a:rPr lang="fa-IR" sz="2800" dirty="0" smtClean="0">
                <a:solidFill>
                  <a:srgbClr val="2602BE"/>
                </a:solidFill>
                <a:cs typeface="B Nazanin" pitchFamily="2" charset="-78"/>
              </a:rPr>
              <a:t>وضعیت سلامت  آنها را تحت الشعاع قرار می دهد</a:t>
            </a:r>
            <a:r>
              <a:rPr lang="fa-IR" sz="2800" dirty="0" smtClean="0">
                <a:cs typeface="B Nazanin" pitchFamily="2" charset="-78"/>
              </a:rPr>
              <a:t>.</a:t>
            </a:r>
          </a:p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هرچه نابرابری اجتماعی- اقتصادی بیشتر باشد، وضعیت سلامتی بدتر است.</a:t>
            </a:r>
          </a:p>
          <a:p>
            <a:pPr algn="r" rtl="1">
              <a:buClr>
                <a:schemeClr val="accent2"/>
              </a:buClr>
              <a:buSzPct val="108000"/>
              <a:buFont typeface="Wingdings" pitchFamily="2" charset="2"/>
              <a:buChar char="ü"/>
            </a:pP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9001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4837"/>
            <a:ext cx="8363272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sz="3200" dirty="0" smtClean="0">
                <a:cs typeface="B Koodak" pitchFamily="2" charset="-78"/>
              </a:rPr>
              <a:t>   ضرورت و اهمیت توجه به مولفه های اجتماعی موثر بر سلامت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smtClean="0">
                <a:cs typeface="B Koodak" pitchFamily="2" charset="-78"/>
              </a:rPr>
              <a:t>تبیین و تعریف مولفه های اجتماعی بر سلامت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sz="3200" dirty="0" smtClean="0">
                <a:cs typeface="B Koodak" pitchFamily="2" charset="-78"/>
              </a:rPr>
              <a:t> آشنایی با هریک از مولفه های اجتماعی موثر بر سلامت </a:t>
            </a:r>
          </a:p>
          <a:p>
            <a:pPr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endParaRPr lang="fa-IR" sz="3200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0" dirty="0" smtClean="0">
                <a:solidFill>
                  <a:srgbClr val="FF0000"/>
                </a:solidFill>
                <a:cs typeface="B Titr" pitchFamily="2" charset="-78"/>
              </a:rPr>
              <a:t>اهداف کارگاه</a:t>
            </a:r>
            <a:endParaRPr lang="en-US" sz="4800" b="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Picture 2" descr="le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rminants2newrb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71" y="1052736"/>
            <a:ext cx="7807857" cy="495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0073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99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hank you animation with a pink 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112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ll Users\Documents\My Pictures\Sample Pictures\images.p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05678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91398"/>
      </p:ext>
    </p:extLst>
  </p:cSld>
  <p:clrMapOvr>
    <a:masterClrMapping/>
  </p:clrMapOvr>
  <p:transition spd="slow" advTm="3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334000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dirty="0">
                <a:cs typeface="B Mitra" panose="00000400000000000000" pitchFamily="2" charset="-78"/>
              </a:rPr>
              <a:t>مسئولیت نظام هاي سلامت نسبت به افراد در کل دوره زندگی شان، مسئولیتی حیاتی و مداوم است. </a:t>
            </a:r>
            <a:endParaRPr lang="fa-IR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توانایی </a:t>
            </a:r>
            <a:r>
              <a:rPr lang="fa-IR" dirty="0">
                <a:cs typeface="B Mitra" panose="00000400000000000000" pitchFamily="2" charset="-78"/>
              </a:rPr>
              <a:t>افراد براي یادگیري، </a:t>
            </a:r>
            <a:r>
              <a:rPr lang="fa-IR" dirty="0" smtClean="0">
                <a:cs typeface="B Mitra" panose="00000400000000000000" pitchFamily="2" charset="-78"/>
              </a:rPr>
              <a:t>کار، دستیابی </a:t>
            </a:r>
            <a:r>
              <a:rPr lang="fa-IR" dirty="0">
                <a:cs typeface="B Mitra" panose="00000400000000000000" pitchFamily="2" charset="-78"/>
              </a:rPr>
              <a:t>به ظرفیت هاي کامل و نیز لذت بردن از زندگی بستگی به وضعیت سلامت شان دارد. </a:t>
            </a:r>
            <a:endParaRPr lang="fa-IR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مراقبت </a:t>
            </a:r>
            <a:r>
              <a:rPr lang="fa-IR" dirty="0">
                <a:cs typeface="B Mitra" panose="00000400000000000000" pitchFamily="2" charset="-78"/>
              </a:rPr>
              <a:t>هاي کافی سلامت </a:t>
            </a:r>
            <a:r>
              <a:rPr lang="fa-IR" dirty="0" smtClean="0">
                <a:cs typeface="B Mitra" panose="00000400000000000000" pitchFamily="2" charset="-78"/>
              </a:rPr>
              <a:t>یکی از </a:t>
            </a:r>
            <a:r>
              <a:rPr lang="fa-IR" dirty="0">
                <a:cs typeface="B Mitra" panose="00000400000000000000" pitchFamily="2" charset="-78"/>
              </a:rPr>
              <a:t>ضرورت هاي اساسی براي تامین سلامت انسان ها محسوب شده و نظام هاي سلامت نیز براي رشد سالم افراد، خانواده ها و جوامع در </a:t>
            </a:r>
            <a:r>
              <a:rPr lang="fa-IR" dirty="0" smtClean="0">
                <a:cs typeface="B Mitra" panose="00000400000000000000" pitchFamily="2" charset="-78"/>
              </a:rPr>
              <a:t>همه جاي </a:t>
            </a:r>
            <a:r>
              <a:rPr lang="fa-IR" dirty="0">
                <a:cs typeface="B Mitra" panose="00000400000000000000" pitchFamily="2" charset="-78"/>
              </a:rPr>
              <a:t>دنیا، بایستی این مراقبت هاي ضروري و حیاتی را فراهم نمایند</a:t>
            </a:r>
            <a:r>
              <a:rPr lang="fa-IR" dirty="0" smtClean="0">
                <a:cs typeface="B Mitra" panose="00000400000000000000" pitchFamily="2" charset="-78"/>
              </a:rPr>
              <a:t>.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گرچه، براي تامین سلامت افراد این گونه مراقبت ها لازم و </a:t>
            </a:r>
            <a:r>
              <a:rPr lang="fa-IR" dirty="0" smtClean="0">
                <a:cs typeface="B Mitra" panose="00000400000000000000" pitchFamily="2" charset="-78"/>
              </a:rPr>
              <a:t>ضروري هستند</a:t>
            </a:r>
            <a:r>
              <a:rPr lang="fa-IR" dirty="0">
                <a:cs typeface="B Mitra" panose="00000400000000000000" pitchFamily="2" charset="-78"/>
              </a:rPr>
              <a:t>، اما به تنهایی کافی نیستند و باید به سایر عوامل تاثیر گذار بر سلامت نیز توجه شود و در جهت اصلاح و یا حذف تاثیرات نامطلوب </a:t>
            </a:r>
            <a:r>
              <a:rPr lang="fa-IR" dirty="0" smtClean="0">
                <a:cs typeface="B Mitra" panose="00000400000000000000" pitchFamily="2" charset="-78"/>
              </a:rPr>
              <a:t>این عوامل </a:t>
            </a:r>
            <a:r>
              <a:rPr lang="fa-IR" dirty="0">
                <a:cs typeface="B Mitra" panose="00000400000000000000" pitchFamily="2" charset="-78"/>
              </a:rPr>
              <a:t>و یا ارتقاء تاثیرات مطلوب آنها بر سلامت تلاش گردد. </a:t>
            </a:r>
            <a:endParaRPr lang="fa-IR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براي </a:t>
            </a:r>
            <a:r>
              <a:rPr lang="fa-IR" dirty="0">
                <a:cs typeface="B Mitra" panose="00000400000000000000" pitchFamily="2" charset="-78"/>
              </a:rPr>
              <a:t>دست یابی به هدف ارتقاي سلامت که خود یکی از اهداف نظام هاي </a:t>
            </a:r>
            <a:r>
              <a:rPr lang="fa-IR" dirty="0" smtClean="0">
                <a:cs typeface="B Mitra" panose="00000400000000000000" pitchFamily="2" charset="-78"/>
              </a:rPr>
              <a:t>سلامت نیز </a:t>
            </a:r>
            <a:r>
              <a:rPr lang="fa-IR" dirty="0">
                <a:cs typeface="B Mitra" panose="00000400000000000000" pitchFamily="2" charset="-78"/>
              </a:rPr>
              <a:t>محسوب می شود، توجه به تعیین کننده هاي سلامت ضروري می نماید.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ضرورت توجه به تعیین کننده های سلامت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4912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>
                <a:cs typeface="B Mitra" panose="00000400000000000000" pitchFamily="2" charset="-78"/>
              </a:rPr>
              <a:t>عدالت در سلامت یکی از اهداف غایی نظام هاي سلامت است که خوشبختانه در حال حاضر </a:t>
            </a:r>
            <a:r>
              <a:rPr lang="fa-IR" sz="3200" dirty="0" smtClean="0">
                <a:cs typeface="B Mitra" panose="00000400000000000000" pitchFamily="2" charset="-78"/>
              </a:rPr>
              <a:t>به </a:t>
            </a:r>
            <a:r>
              <a:rPr lang="fa-IR" sz="3200" dirty="0">
                <a:cs typeface="B Mitra" panose="00000400000000000000" pitchFamily="2" charset="-78"/>
              </a:rPr>
              <a:t>عنوان یک هدف </a:t>
            </a:r>
            <a:r>
              <a:rPr lang="fa-IR" sz="3200" dirty="0" smtClean="0">
                <a:cs typeface="B Mitra" panose="00000400000000000000" pitchFamily="2" charset="-78"/>
              </a:rPr>
              <a:t>بین المللی </a:t>
            </a:r>
            <a:r>
              <a:rPr lang="fa-IR" sz="3200" dirty="0">
                <a:cs typeface="B Mitra" panose="00000400000000000000" pitchFamily="2" charset="-78"/>
              </a:rPr>
              <a:t>براي حکومت ها </a:t>
            </a:r>
            <a:r>
              <a:rPr lang="fa-IR" sz="3200" dirty="0" smtClean="0">
                <a:cs typeface="B Mitra" panose="00000400000000000000" pitchFamily="2" charset="-78"/>
              </a:rPr>
              <a:t>شناخته </a:t>
            </a:r>
            <a:r>
              <a:rPr lang="fa-IR" sz="3200" dirty="0">
                <a:cs typeface="B Mitra" panose="00000400000000000000" pitchFamily="2" charset="-78"/>
              </a:rPr>
              <a:t>شده 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sz="3200" b="1" dirty="0" smtClean="0">
                <a:cs typeface="B Mitra" panose="00000400000000000000" pitchFamily="2" charset="-78"/>
              </a:rPr>
              <a:t>سلامت </a:t>
            </a:r>
            <a:r>
              <a:rPr lang="fa-IR" sz="3200" b="1" dirty="0">
                <a:cs typeface="B Mitra" panose="00000400000000000000" pitchFamily="2" charset="-78"/>
              </a:rPr>
              <a:t>خوب، به خودي خود شامل دو جنبه است: </a:t>
            </a:r>
            <a:endParaRPr lang="en-US" sz="3200" b="1" dirty="0" smtClean="0">
              <a:cs typeface="B Mitra" panose="00000400000000000000" pitchFamily="2" charset="-78"/>
            </a:endParaRPr>
          </a:p>
          <a:p>
            <a:pPr marL="109728" indent="0" algn="just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بهترین </a:t>
            </a:r>
            <a:r>
              <a:rPr lang="fa-IR" sz="3200" dirty="0">
                <a:cs typeface="B Mitra" panose="00000400000000000000" pitchFamily="2" charset="-78"/>
              </a:rPr>
              <a:t>سطح میانگین </a:t>
            </a:r>
            <a:r>
              <a:rPr lang="fa-IR" sz="3200" dirty="0" smtClean="0">
                <a:cs typeface="B Mitra" panose="00000400000000000000" pitchFamily="2" charset="-78"/>
              </a:rPr>
              <a:t>قابل دستیابی </a:t>
            </a:r>
            <a:r>
              <a:rPr lang="fa-IR" sz="3200" dirty="0">
                <a:cs typeface="B Mitra" panose="00000400000000000000" pitchFamily="2" charset="-78"/>
              </a:rPr>
              <a:t>(خوبی) و کمترین تفاوت ممکن میان افراد و گروه ها در این دستیابی (عادلانه بودن). </a:t>
            </a:r>
            <a:endParaRPr lang="fa-IR" sz="3200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sz="3200" dirty="0" smtClean="0">
                <a:cs typeface="B Koodak" panose="00000700000000000000" pitchFamily="2" charset="-78"/>
              </a:rPr>
              <a:t>خوبی </a:t>
            </a:r>
            <a:r>
              <a:rPr lang="fa-IR" sz="3200" dirty="0">
                <a:cs typeface="B Koodak" panose="00000700000000000000" pitchFamily="2" charset="-78"/>
              </a:rPr>
              <a:t>به معنی آن است که یک نظام </a:t>
            </a:r>
            <a:r>
              <a:rPr lang="fa-IR" sz="3200" dirty="0" smtClean="0">
                <a:cs typeface="B Koodak" panose="00000700000000000000" pitchFamily="2" charset="-78"/>
              </a:rPr>
              <a:t>سلامت،به </a:t>
            </a:r>
            <a:r>
              <a:rPr lang="fa-IR" sz="3200" dirty="0">
                <a:cs typeface="B Koodak" panose="00000700000000000000" pitchFamily="2" charset="-78"/>
              </a:rPr>
              <a:t>درستی به آنچه مردم از آن انتظار دارند، پاسخ می </a:t>
            </a:r>
            <a:r>
              <a:rPr lang="fa-IR" sz="3200" dirty="0" smtClean="0">
                <a:cs typeface="B Koodak" panose="00000700000000000000" pitchFamily="2" charset="-78"/>
              </a:rPr>
              <a:t>دهد</a:t>
            </a:r>
          </a:p>
          <a:p>
            <a:pPr algn="just" rtl="1"/>
            <a:r>
              <a:rPr lang="fa-IR" sz="3200" dirty="0" smtClean="0">
                <a:cs typeface="B Koodak" panose="00000700000000000000" pitchFamily="2" charset="-78"/>
              </a:rPr>
              <a:t>عادلانه </a:t>
            </a:r>
            <a:r>
              <a:rPr lang="fa-IR" sz="3200" dirty="0">
                <a:cs typeface="B Koodak" panose="00000700000000000000" pitchFamily="2" charset="-78"/>
              </a:rPr>
              <a:t>بودن به معنی آن است که این نظام به گونه اي برابر براي هر فرد و </a:t>
            </a:r>
            <a:r>
              <a:rPr lang="fa-IR" sz="3200" dirty="0" smtClean="0">
                <a:cs typeface="B Koodak" panose="00000700000000000000" pitchFamily="2" charset="-78"/>
              </a:rPr>
              <a:t>بدون قایل </a:t>
            </a:r>
            <a:r>
              <a:rPr lang="fa-IR" sz="3200" dirty="0">
                <a:cs typeface="B Koodak" panose="00000700000000000000" pitchFamily="2" charset="-78"/>
              </a:rPr>
              <a:t>شدن تمایز به این نیازها پاسخ می دهد.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ضرورت توجه به تعیین کننده های سلامت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395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525963"/>
          </a:xfrm>
        </p:spPr>
        <p:txBody>
          <a:bodyPr>
            <a:noAutofit/>
          </a:bodyPr>
          <a:lstStyle/>
          <a:p>
            <a:pPr algn="just" rtl="1"/>
            <a:r>
              <a:rPr lang="fa-IR" sz="4000" dirty="0">
                <a:cs typeface="B Mitra" panose="00000400000000000000" pitchFamily="2" charset="-78"/>
              </a:rPr>
              <a:t>نظام هاي سلامت براي دست یابی به هدف عدالت در سلامت نیازمند توجه به تعیین کننده هاي سلامت که خود علت اصلی ایجاد </a:t>
            </a:r>
            <a:r>
              <a:rPr lang="fa-IR" sz="4000" dirty="0" smtClean="0">
                <a:cs typeface="B Mitra" panose="00000400000000000000" pitchFamily="2" charset="-78"/>
              </a:rPr>
              <a:t>کننده نابرابري </a:t>
            </a:r>
            <a:r>
              <a:rPr lang="fa-IR" sz="4000" dirty="0">
                <a:cs typeface="B Mitra" panose="00000400000000000000" pitchFamily="2" charset="-78"/>
              </a:rPr>
              <a:t>هاي سلامت هستند، می باشند. </a:t>
            </a:r>
            <a:endParaRPr lang="fa-IR" sz="4000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sz="4000" dirty="0" smtClean="0">
                <a:cs typeface="B Mitra" panose="00000400000000000000" pitchFamily="2" charset="-78"/>
              </a:rPr>
              <a:t>مطالعات نشان </a:t>
            </a:r>
            <a:r>
              <a:rPr lang="fa-IR" sz="4000" dirty="0">
                <a:cs typeface="B Mitra" panose="00000400000000000000" pitchFamily="2" charset="-78"/>
              </a:rPr>
              <a:t>داده اند که عواملی نظیر </a:t>
            </a:r>
            <a:r>
              <a:rPr lang="fa-IR" sz="4000" b="1" dirty="0">
                <a:cs typeface="B Mitra" panose="00000400000000000000" pitchFamily="2" charset="-78"/>
              </a:rPr>
              <a:t>محیط زندگی، تغذیه، تحصیلات، طبقه </a:t>
            </a:r>
            <a:r>
              <a:rPr lang="fa-IR" sz="4000" b="1" dirty="0" smtClean="0">
                <a:cs typeface="B Mitra" panose="00000400000000000000" pitchFamily="2" charset="-78"/>
              </a:rPr>
              <a:t>اجتماعی، درآمد </a:t>
            </a:r>
            <a:r>
              <a:rPr lang="fa-IR" sz="4000" b="1" dirty="0">
                <a:cs typeface="B Mitra" panose="00000400000000000000" pitchFamily="2" charset="-78"/>
              </a:rPr>
              <a:t>و شغل </a:t>
            </a:r>
            <a:r>
              <a:rPr lang="fa-IR" sz="4000" dirty="0">
                <a:cs typeface="B Mitra" panose="00000400000000000000" pitchFamily="2" charset="-78"/>
              </a:rPr>
              <a:t>بر وضعیت سلامت افراد تاثیر گذارند و حتی سهم تاثیر آن ها به مراتب بسیار بیشتر از سهم تاثیر مراقبت هاي سلامت است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ضرورت توجه به تعیین کننده های سلامت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8027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لذا این وظیفه نظام هاي سلامت است که براي دست یابی به </a:t>
            </a:r>
            <a:r>
              <a:rPr lang="fa-IR" sz="2800" dirty="0" smtClean="0">
                <a:cs typeface="B Koodak" panose="00000700000000000000" pitchFamily="2" charset="-78"/>
              </a:rPr>
              <a:t>اهداف اصلی </a:t>
            </a:r>
            <a:r>
              <a:rPr lang="fa-IR" sz="2800" dirty="0">
                <a:cs typeface="B Koodak" panose="00000700000000000000" pitchFamily="2" charset="-78"/>
              </a:rPr>
              <a:t>خود؛ یعنی حفظ، ارتقاء و بازگرداندن سلامت و نیز عدالت </a:t>
            </a:r>
            <a:r>
              <a:rPr lang="fa-IR" sz="2800" dirty="0" smtClean="0">
                <a:cs typeface="B Koodak" panose="00000700000000000000" pitchFamily="2" charset="-78"/>
              </a:rPr>
              <a:t>در سلامت</a:t>
            </a:r>
            <a:r>
              <a:rPr lang="fa-IR" sz="2800" dirty="0">
                <a:cs typeface="B Koodak" panose="00000700000000000000" pitchFamily="2" charset="-78"/>
              </a:rPr>
              <a:t>، به </a:t>
            </a:r>
            <a:r>
              <a:rPr lang="fa-IR" sz="2800" b="1" dirty="0">
                <a:solidFill>
                  <a:srgbClr val="FF0000"/>
                </a:solidFill>
                <a:cs typeface="B Koodak" panose="00000700000000000000" pitchFamily="2" charset="-78"/>
              </a:rPr>
              <a:t>عوامل اجتماعی</a:t>
            </a:r>
            <a:r>
              <a:rPr lang="fa-IR" sz="2800" dirty="0">
                <a:cs typeface="B Koodak" panose="00000700000000000000" pitchFamily="2" charset="-78"/>
              </a:rPr>
              <a:t> که منشاء وضعیت سلامت نامطلوب و نیز بی عدالتی هاي سلامت هستند، توجه کافی نمایند.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ضرورت توجه به تعیین کننده های سلامت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1314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0" y="-529771"/>
            <a:ext cx="130111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09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85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637</TotalTime>
  <Words>1100</Words>
  <Application>Microsoft Office PowerPoint</Application>
  <PresentationFormat>On-screen Show (4:3)</PresentationFormat>
  <Paragraphs>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PowerPoint Presentation</vt:lpstr>
      <vt:lpstr>PowerPoint Presentation</vt:lpstr>
      <vt:lpstr>اهداف کارگاه</vt:lpstr>
      <vt:lpstr>ضرورت توجه به تعیین کننده های سلامت </vt:lpstr>
      <vt:lpstr>PowerPoint Presentation</vt:lpstr>
      <vt:lpstr>ضرورت توجه به تعیین کننده های سلامت </vt:lpstr>
      <vt:lpstr>ضرورت توجه به تعیین کننده های سلامت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تجارب سایر کشورها </vt:lpstr>
      <vt:lpstr>PowerPoint Presentation</vt:lpstr>
      <vt:lpstr>مولفه های اجتماعی موثر بر سلامت </vt:lpstr>
      <vt:lpstr>مولفه های اجتماعی موثر بر سلامت </vt:lpstr>
      <vt:lpstr>مولفه های اجتماعی موثر بر سلامت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فعالیتهای پژوهشی در دست اقدام مرکز</dc:title>
  <dc:creator>bums</dc:creator>
  <cp:lastModifiedBy>bumsadmin</cp:lastModifiedBy>
  <cp:revision>109</cp:revision>
  <dcterms:created xsi:type="dcterms:W3CDTF">2014-04-27T03:55:16Z</dcterms:created>
  <dcterms:modified xsi:type="dcterms:W3CDTF">2017-06-19T16:58:52Z</dcterms:modified>
</cp:coreProperties>
</file>